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68" r:id="rId4"/>
    <p:sldId id="259" r:id="rId5"/>
    <p:sldId id="260" r:id="rId6"/>
    <p:sldId id="261" r:id="rId7"/>
    <p:sldId id="262" r:id="rId8"/>
    <p:sldId id="263" r:id="rId9"/>
    <p:sldId id="265" r:id="rId10"/>
    <p:sldId id="264" r:id="rId11"/>
    <p:sldId id="266" r:id="rId12"/>
    <p:sldId id="267" r:id="rId13"/>
    <p:sldId id="269" r:id="rId1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9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80" y="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47A89D-9AAB-438C-9B1B-6D39494AEB95}" type="datetimeFigureOut">
              <a:rPr lang="ru-RU" smtClean="0"/>
              <a:t>27.11.2023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6BF91F-FFE7-488F-A7AF-46B2527687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5759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545398-4294-AFB2-B90E-A7F578077B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D7C5A40-BF45-8A29-A8CF-5AF2F651F2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EF3D492-155B-D80A-EFAA-D936961F95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87E29-85AB-4AE2-9C7B-714D45DCE4DF}" type="datetime1">
              <a:rPr lang="ru-RU" smtClean="0"/>
              <a:t>27.11.2023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11D6A88-A4B0-F391-3FC7-ED6870659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A3F7A86-40CD-B57A-DCDF-6AE855E42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95382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098ACB4-3866-08C5-F537-6323543AB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22B562A-307C-951B-9140-39BAC60A0F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2B3E737-D33D-815B-1B82-F4B8859FC6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72850-4957-44E3-8E9C-0C563A4B9799}" type="datetime1">
              <a:rPr lang="ru-RU" smtClean="0"/>
              <a:t>27.11.2023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FDA8EE4-FB5D-4075-93FA-3B03C4C430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CE7DAE8-A262-4296-7E3F-AF6162325E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35418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EF995E95-1897-ABCD-5170-703D374593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ADBC4B2-0751-8500-BEAA-FE86FEFD38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074C7E2-47AB-98CA-9C32-3A139AA3CC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E1FA19-8A58-4B19-B03C-849E8C8F017F}" type="datetime1">
              <a:rPr lang="ru-RU" smtClean="0"/>
              <a:t>27.11.2023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7E61901-5EC4-E0B6-9EC7-F16AF1524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9BF6328-9A2A-9C25-9934-8FC4D2AA1C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11089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53391C-0971-8806-8D07-521044729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4FBD145-3F95-2B05-E829-4A18DE53D0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6F2D1C3-8472-2398-3256-62A0E3C92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640C4-3187-48D3-93FA-4BD306D7991A}" type="datetime1">
              <a:rPr lang="ru-RU" smtClean="0"/>
              <a:t>27.11.2023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8FAC27-F30A-FE4D-B2A3-FD9085689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666D562-9E5F-724E-0402-DDE8EEA00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42761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689D81C-702C-1A56-293D-5B53E16036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652B4CF-3D74-9DCF-31BD-8CAF8D10F1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E2099B1-60B8-B07D-0756-E1A8040BD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9A18F-6F59-4CF7-98A6-35A0630F9250}" type="datetime1">
              <a:rPr lang="ru-RU" smtClean="0"/>
              <a:t>27.11.2023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B808890-27B5-5DB1-0B96-2F9DFEA22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5233C4F-6ADD-894B-6F9D-EC00B315C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32074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6709B1-0709-C438-A9CB-4B1C8E6AB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2F13CDA-6951-CFD1-7A1E-9549E5902C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E9C0860-73CD-942A-B6C7-C98081A7FC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CCB3A85-B9CB-441D-59A0-AB3AFF52F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11B56B-A3C4-4355-8B53-FE77E8DCEAE5}" type="datetime1">
              <a:rPr lang="ru-RU" smtClean="0"/>
              <a:t>27.11.2023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D4DD233-2E13-4A9E-92B5-5D190534B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811E418-1D3B-A824-504A-6AA79ACCA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5842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FB1512-DFA5-0248-D232-9A0E8E4E8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6A140DE-69C0-4D7B-E9CB-D5C826816F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D8CD703-B10D-BFD2-F67E-610DD51557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23E81E5-473C-B4BB-0EEB-C08EDC6868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431937C-7377-DCBA-58F4-D0BEB6164D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B657FAD0-0D71-DD5E-D0CD-DF261EF5C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D2F63-3489-4136-998D-87D6860B92AC}" type="datetime1">
              <a:rPr lang="ru-RU" smtClean="0"/>
              <a:t>27.11.2023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7CB4EABA-D777-E35B-C546-2850B3B9C1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E0A8E4D6-75CA-A0AC-9BA0-9C47E8DDE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64364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364464-9E25-09B7-AE74-F6995F696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5EE9ACE0-5612-22F0-C077-60453534B5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6F1CC-0DE7-4C27-9E58-5751F6C5C016}" type="datetime1">
              <a:rPr lang="ru-RU" smtClean="0"/>
              <a:t>27.11.2023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00192D8-F4B2-4320-22B5-271C39F12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6E6262D-6AF8-4599-01E8-09F52E772E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45175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03AF9868-EF43-EC63-2DCC-9AF839F89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CC80E-88D1-4745-8F91-4D3C7C98108B}" type="datetime1">
              <a:rPr lang="ru-RU" smtClean="0"/>
              <a:t>27.11.2023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337EDD04-9039-4C9A-619D-6CBCBD2A9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69ADFDE-4044-49A5-4641-B3A21F2D3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49630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DE6027-7962-84B0-9668-ED28EA422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CEDF7DE-CEA1-4802-EF77-D6536E7C2B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CAA6F28-750C-B901-35BF-7122B11B81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FB74877-1B9E-B65B-8B4B-E1D45AB3E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2FB93-4CF1-456C-9C1D-3A21E790B685}" type="datetime1">
              <a:rPr lang="ru-RU" smtClean="0"/>
              <a:t>27.11.2023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1D07E80-B049-5016-1156-9BA3F9C8E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7FB1FBE-A0DC-C8B9-C49D-4DA94750C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758258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9CDA0CA-C9BC-1CA6-770E-541DB064E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66CBAE33-FE69-3AD2-57A9-E83E0E44D9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73143B8-6A01-C540-851A-E91EB8E208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1B0057B-30D6-3862-857A-75F1C24C8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3ED9F-F9E8-4FC2-80D3-64AEC0596F28}" type="datetime1">
              <a:rPr lang="ru-RU" smtClean="0"/>
              <a:t>27.11.2023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00BAA0F-86C8-A06B-2FFA-360A04EEA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7289BD7-1D7E-F78B-768C-E50B9FF03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03510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3BE90A-E86E-6CDC-382A-92C1AC819C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B5138B2-E1BC-0AE2-5496-45D002B9CC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9A186E7-DB71-EE35-14DC-0DB9C458E6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8F5EEB-9050-4260-966A-EBC879BD0E4B}" type="datetime1">
              <a:rPr lang="ru-RU" smtClean="0"/>
              <a:t>27.11.2023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D0F506E-8574-13C4-4580-D5D4015BC0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EB3CF05-34DA-8E48-D835-9E83C07448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6D2F52-31FE-466B-94A9-682D9AD345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75882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4F3B12-1C70-F75B-6204-63B311F0524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Комплексная система управления движения инвалидной коляски</a:t>
            </a:r>
            <a:br>
              <a:rPr lang="ru-RU" dirty="0"/>
            </a:b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A67C7EB-BC9A-8195-779A-F4BD6A3D795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ru-RU" dirty="0"/>
              <a:t>Автор</a:t>
            </a:r>
            <a:r>
              <a:rPr lang="en-US" dirty="0"/>
              <a:t>: </a:t>
            </a:r>
            <a:r>
              <a:rPr lang="ru-RU" dirty="0"/>
              <a:t>Калашников Д.А.</a:t>
            </a:r>
          </a:p>
        </p:txBody>
      </p:sp>
    </p:spTree>
    <p:extLst>
      <p:ext uri="{BB962C8B-B14F-4D97-AF65-F5344CB8AC3E}">
        <p14:creationId xmlns:p14="http://schemas.microsoft.com/office/powerpoint/2010/main" val="2583979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AA829E9-D2F7-C114-72F5-3C7E776BB9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Обоснование проекта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BA0D7B7-5EEE-9A57-EEFA-E67089E6E5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39508"/>
            <a:ext cx="10515600" cy="4351338"/>
          </a:xfrm>
        </p:spPr>
        <p:txBody>
          <a:bodyPr>
            <a:normAutofit fontScale="92500" lnSpcReduction="20000"/>
          </a:bodyPr>
          <a:lstStyle/>
          <a:p>
            <a:r>
              <a:rPr lang="ru-RU" dirty="0"/>
              <a:t>Проанализировав все представленные решения, можно сделать следующие выводы</a:t>
            </a:r>
            <a:r>
              <a:rPr lang="en-US" dirty="0"/>
              <a:t>: </a:t>
            </a:r>
            <a:endParaRPr lang="ru-RU" dirty="0"/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Электроколясок, которые могли бы заезжать в общественный транспорт не существует</a:t>
            </a:r>
            <a:r>
              <a:rPr lang="en-US" dirty="0"/>
              <a:t>;</a:t>
            </a:r>
            <a:r>
              <a:rPr lang="ru-RU" dirty="0"/>
              <a:t> 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Потребность в колясках, заезжающих в транспорт, есть очень большая, из-за маленького для городских условий запаса хода на одном заряде у всех существующих решений</a:t>
            </a:r>
            <a:r>
              <a:rPr lang="en-US" dirty="0"/>
              <a:t>;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Не существует универсальных колясок, способных как преодолевать ступеньки и бордюры больше 10 см в высоту, так и справляться с плохими дорожными условиями</a:t>
            </a:r>
            <a:r>
              <a:rPr lang="en-US" dirty="0"/>
              <a:t>;</a:t>
            </a:r>
            <a:endParaRPr lang="ru-RU" dirty="0"/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Не существует российского джойстика, обеспечивающего сопоставимую с зарубежными аналогами плавность управления коляской</a:t>
            </a:r>
            <a:endParaRPr lang="en-US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FB50967-0432-AF3C-3385-E1D0D36A9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430573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D0090A5-EFCF-57A3-3995-E5799A2E6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Идея проекта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5F23D0B-E3DD-5B84-3961-39AE7F0BBE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/>
              <a:t>Электроколяска которая позволит инвалиду свободно преодолевать лестницы, пандусы и бордюры, а также без проблем пользоваться общественным транспортом.</a:t>
            </a:r>
          </a:p>
          <a:p>
            <a:r>
              <a:rPr lang="ru-RU" dirty="0"/>
              <a:t>Данная коляска будет иметь 3 режима работы</a:t>
            </a:r>
            <a:r>
              <a:rPr lang="en-US" dirty="0"/>
              <a:t>:</a:t>
            </a:r>
          </a:p>
          <a:p>
            <a:pPr marL="0" indent="0">
              <a:buNone/>
            </a:pPr>
            <a:r>
              <a:rPr lang="en-US" dirty="0"/>
              <a:t> 1. </a:t>
            </a:r>
            <a:r>
              <a:rPr lang="ru-RU" dirty="0"/>
              <a:t>Режим ручного управления (с помощью многопозиционного джойстика)</a:t>
            </a:r>
          </a:p>
          <a:p>
            <a:pPr marL="0" indent="0">
              <a:buNone/>
            </a:pPr>
            <a:r>
              <a:rPr lang="ru-RU" dirty="0"/>
              <a:t>2. Режим автономного следования за маячком в кармане пользователя.</a:t>
            </a:r>
          </a:p>
          <a:p>
            <a:pPr marL="0" indent="0">
              <a:buNone/>
            </a:pPr>
            <a:r>
              <a:rPr lang="ru-RU" dirty="0"/>
              <a:t>3. Режим полностью автономной доставки пассажира в заранее заданную точку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2B55107-7B17-3135-05BA-A10D246EC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570697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4E670C-D421-D49C-80A0-BFCA2E7E71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Цели и задачи проекта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838B1CC-666C-1B6B-BE20-3B490DD265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ru-RU" sz="2400" dirty="0"/>
              <a:t>Целью данного проекта является расширение возможностей существующих транспортных средств для людей с ОВЗ функцией заезда в транспорт, а также режимом автоматической доставки пассажира в заданную точку.</a:t>
            </a:r>
          </a:p>
          <a:p>
            <a:r>
              <a:rPr lang="ru-RU" sz="2400" dirty="0"/>
              <a:t>Задачами данного проекта является</a:t>
            </a:r>
            <a:r>
              <a:rPr lang="en-US" sz="2400" dirty="0"/>
              <a:t>:</a:t>
            </a:r>
          </a:p>
          <a:p>
            <a:r>
              <a:rPr lang="en-US" sz="2400" dirty="0"/>
              <a:t>1. </a:t>
            </a:r>
            <a:r>
              <a:rPr lang="ru-RU" sz="2400" dirty="0"/>
              <a:t>Провести анализ существующих решений транспортных средств для людей с ОВЗ, составить техническое задание на разработку данного устройства</a:t>
            </a:r>
            <a:r>
              <a:rPr lang="en-US" sz="2400" dirty="0"/>
              <a:t>;</a:t>
            </a:r>
          </a:p>
          <a:p>
            <a:r>
              <a:rPr lang="en-US" sz="2400" dirty="0"/>
              <a:t>2.  </a:t>
            </a:r>
            <a:r>
              <a:rPr lang="ru-RU" sz="2400" dirty="0"/>
              <a:t>Составить математическую модель, описывающую передвижение и функционирование разрабатываемого устройства</a:t>
            </a:r>
            <a:r>
              <a:rPr lang="en-US" sz="2400" dirty="0"/>
              <a:t>;</a:t>
            </a:r>
            <a:endParaRPr lang="ru-RU" sz="2400" dirty="0"/>
          </a:p>
          <a:p>
            <a:r>
              <a:rPr lang="en-US" sz="2400" dirty="0"/>
              <a:t>3. </a:t>
            </a:r>
            <a:r>
              <a:rPr lang="ru-RU" sz="2400" dirty="0"/>
              <a:t>Разработать конструкцию, удовлетворяющую требованиям ТЗ</a:t>
            </a:r>
          </a:p>
          <a:p>
            <a:r>
              <a:rPr lang="ru-RU" sz="2400" dirty="0"/>
              <a:t>4. Создать на основе мат. модели устройства цифровую систему управления, которая позволит данному транспортному средству правильно выполнять свои функции, описанные в Целях данного проекта.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B17D29F-6E83-C3F0-F442-F3A1C21D3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297900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166A81-0106-901F-2462-775F79181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Основные пункты из технического задания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B9449D4-4A93-C07D-08D8-DFE66DA56C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6686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ru-RU" dirty="0"/>
              <a:t>1. </a:t>
            </a:r>
            <a:r>
              <a:rPr lang="ru-RU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Рама устройства должна обеспечивать надежное и безопасное крепление пассажира весом не более 100 кг;</a:t>
            </a:r>
            <a:endParaRPr lang="ru-RU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ru-RU" dirty="0"/>
              <a:t>2. </a:t>
            </a:r>
            <a:r>
              <a:rPr lang="ru-RU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Рама</a:t>
            </a:r>
            <a:r>
              <a:rPr lang="ru-RU" sz="2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и приводы должны обеспечивать безопасный подъем пассажира по ступенькам высотой до 40 см или по пандусу с углом наклона до 30</a:t>
            </a:r>
            <a:r>
              <a:rPr lang="ru-RU" sz="2800" kern="100" baseline="30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0</a:t>
            </a:r>
            <a:r>
              <a:rPr lang="ru-RU" sz="2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включительно; </a:t>
            </a:r>
          </a:p>
          <a:p>
            <a:r>
              <a:rPr lang="ru-RU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3. </a:t>
            </a:r>
            <a:r>
              <a:rPr lang="ru-RU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Общая масса транспортного средства без пассажира не должна быть больше 100 кг;</a:t>
            </a:r>
          </a:p>
          <a:p>
            <a:r>
              <a:rPr lang="ru-RU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4. </a:t>
            </a:r>
            <a:r>
              <a:rPr lang="ru-RU" sz="2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Габаритные размеры автономного транспортного средства не более 1000х650х1600 мм (длина, ширина, высота);</a:t>
            </a:r>
          </a:p>
          <a:p>
            <a:r>
              <a:rPr lang="ru-RU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5. </a:t>
            </a: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Время работы от одного заряда не менее 5 часов.</a:t>
            </a:r>
            <a:endParaRPr lang="ru-RU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62861BB-53E6-4A68-74BA-5DE0825A0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83606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D39166-F619-5D2B-72BB-92199DBA1C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4869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Актуальность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FAB15D7-AF60-9F92-C882-43C39556E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2</a:t>
            </a:fld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2895DE1-38B6-70E6-54B6-6FAD444D6A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9353" y="1087135"/>
            <a:ext cx="7051230" cy="508188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B70F1C9-5856-ABA8-2FB0-A7C4BB561212}"/>
              </a:ext>
            </a:extLst>
          </p:cNvPr>
          <p:cNvSpPr txBox="1"/>
          <p:nvPr/>
        </p:nvSpPr>
        <p:spPr>
          <a:xfrm>
            <a:off x="3735514" y="6169911"/>
            <a:ext cx="47209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/>
              <a:t>Статистика инвалидов в мире</a:t>
            </a:r>
          </a:p>
        </p:txBody>
      </p:sp>
    </p:spTree>
    <p:extLst>
      <p:ext uri="{BB962C8B-B14F-4D97-AF65-F5344CB8AC3E}">
        <p14:creationId xmlns:p14="http://schemas.microsoft.com/office/powerpoint/2010/main" val="27123249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D39166-F619-5D2B-72BB-92199DBA1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Актуальность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FAB15D7-AF60-9F92-C882-43C39556E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3</a:t>
            </a:fld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4627C89-4DCE-61A1-BA48-822CC4F6B5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4748" y="1233631"/>
            <a:ext cx="8223316" cy="471664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ED55D30-26B0-D661-F8B8-CCF0B6D0CC78}"/>
              </a:ext>
            </a:extLst>
          </p:cNvPr>
          <p:cNvSpPr txBox="1"/>
          <p:nvPr/>
        </p:nvSpPr>
        <p:spPr>
          <a:xfrm>
            <a:off x="3042139" y="5987018"/>
            <a:ext cx="6465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Количество детей с нарушением ОДА только в России</a:t>
            </a:r>
          </a:p>
        </p:txBody>
      </p:sp>
    </p:spTree>
    <p:extLst>
      <p:ext uri="{BB962C8B-B14F-4D97-AF65-F5344CB8AC3E}">
        <p14:creationId xmlns:p14="http://schemas.microsoft.com/office/powerpoint/2010/main" val="32757721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63180D-1C5A-B3DC-9432-4B15B3FC3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Классификация устройств для преодоления</a:t>
            </a:r>
            <a:br>
              <a:rPr lang="ru-RU" dirty="0"/>
            </a:br>
            <a:r>
              <a:rPr lang="ru-RU" dirty="0"/>
              <a:t>препятствий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FF9315E-70DA-149F-8771-8E35157D7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4</a:t>
            </a:fld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82BAAF4-592E-1088-5DD5-40EC331DB6E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66682" b="70497"/>
          <a:stretch/>
        </p:blipFill>
        <p:spPr>
          <a:xfrm>
            <a:off x="2602524" y="1690688"/>
            <a:ext cx="8519180" cy="3786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1649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DE98CA-D554-2711-1CF3-6B861268B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Типовые проблемы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151872A-EE68-C4C2-A952-A7258154C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5</a:t>
            </a:fld>
            <a:endParaRPr lang="ru-R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7ECFB3-B81F-9986-F13B-1906F10A2643}"/>
              </a:ext>
            </a:extLst>
          </p:cNvPr>
          <p:cNvSpPr txBox="1"/>
          <p:nvPr/>
        </p:nvSpPr>
        <p:spPr>
          <a:xfrm>
            <a:off x="838200" y="3891699"/>
            <a:ext cx="27651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/>
              <a:t>Отсутствие объезда</a:t>
            </a:r>
          </a:p>
        </p:txBody>
      </p:sp>
      <p:pic>
        <p:nvPicPr>
          <p:cNvPr id="1026" name="Picture 2" descr="20 примеров ужасных пандусов для людей с колясками - Лайфхакер">
            <a:extLst>
              <a:ext uri="{FF2B5EF4-FFF2-40B4-BE49-F238E27FC236}">
                <a16:creationId xmlns:a16="http://schemas.microsoft.com/office/drawing/2014/main" id="{F2D08911-DA4E-9E48-232D-8EBD54DAFCE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05" r="4866"/>
          <a:stretch/>
        </p:blipFill>
        <p:spPr bwMode="auto">
          <a:xfrm>
            <a:off x="4677871" y="1411639"/>
            <a:ext cx="3117286" cy="1727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42A14A1-C398-08D9-270B-C3C88DC92594}"/>
              </a:ext>
            </a:extLst>
          </p:cNvPr>
          <p:cNvSpPr txBox="1"/>
          <p:nvPr/>
        </p:nvSpPr>
        <p:spPr>
          <a:xfrm>
            <a:off x="5199948" y="3103733"/>
            <a:ext cx="20731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/>
              <a:t>Крутой пандус</a:t>
            </a:r>
          </a:p>
        </p:txBody>
      </p:sp>
      <p:pic>
        <p:nvPicPr>
          <p:cNvPr id="1028" name="Picture 4" descr="Иркутяне пожаловались на ямы и разбитый асфальт на улице Белобородова |  Новости Иркутска: экономика, спорт, медицина, культура, происшествия">
            <a:extLst>
              <a:ext uri="{FF2B5EF4-FFF2-40B4-BE49-F238E27FC236}">
                <a16:creationId xmlns:a16="http://schemas.microsoft.com/office/drawing/2014/main" id="{B49A5F14-D5B6-F982-1B94-9B0CA4FECD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6717" y="2484993"/>
            <a:ext cx="3066381" cy="2046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D17DB99-A69C-BF76-1F20-C583A587B537}"/>
              </a:ext>
            </a:extLst>
          </p:cNvPr>
          <p:cNvSpPr txBox="1"/>
          <p:nvPr/>
        </p:nvSpPr>
        <p:spPr>
          <a:xfrm>
            <a:off x="8577780" y="4531802"/>
            <a:ext cx="24242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/>
              <a:t>Разбитые дороги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D0711DE-DCFE-00B2-2CD1-3F72CE441DB0}"/>
              </a:ext>
            </a:extLst>
          </p:cNvPr>
          <p:cNvSpPr txBox="1"/>
          <p:nvPr/>
        </p:nvSpPr>
        <p:spPr>
          <a:xfrm>
            <a:off x="3702765" y="5954574"/>
            <a:ext cx="482856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/>
              <a:t>Высокие ступеньки в транспорт без</a:t>
            </a:r>
          </a:p>
          <a:p>
            <a:r>
              <a:rPr lang="ru-RU" sz="2400" dirty="0"/>
              <a:t>выдвижного пандуса </a:t>
            </a:r>
          </a:p>
        </p:txBody>
      </p:sp>
      <p:pic>
        <p:nvPicPr>
          <p:cNvPr id="3" name="Picture 2" descr="Самые длинные лестницы мира фото">
            <a:extLst>
              <a:ext uri="{FF2B5EF4-FFF2-40B4-BE49-F238E27FC236}">
                <a16:creationId xmlns:a16="http://schemas.microsoft.com/office/drawing/2014/main" id="{6398DF30-05B1-310E-0296-D5BC1DCD05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648" y="1587420"/>
            <a:ext cx="3568732" cy="2380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Автобус КАВЗ 4270-80 низкопольный 28/90 ЯМЗ CNG, цена в Набережных Челнах  от компании Специальные машины">
            <a:extLst>
              <a:ext uri="{FF2B5EF4-FFF2-40B4-BE49-F238E27FC236}">
                <a16:creationId xmlns:a16="http://schemas.microsoft.com/office/drawing/2014/main" id="{E9647808-DBD0-F781-F8F4-AADF8DFB7C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7442" y="3793969"/>
            <a:ext cx="3679213" cy="2143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46856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199411-DE04-58A9-3819-AD402B923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Существующие решения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C2DCBF8-1618-A486-D97C-7A2BFAC72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6</a:t>
            </a:fld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C72CD0F-A545-D9F8-4164-130DEC1D30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512"/>
          <a:stretch/>
        </p:blipFill>
        <p:spPr>
          <a:xfrm>
            <a:off x="2892159" y="1616591"/>
            <a:ext cx="2878797" cy="349771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D562D01-4B5E-B713-CA76-7E2A30048464}"/>
              </a:ext>
            </a:extLst>
          </p:cNvPr>
          <p:cNvSpPr txBox="1"/>
          <p:nvPr/>
        </p:nvSpPr>
        <p:spPr>
          <a:xfrm>
            <a:off x="3378425" y="5365019"/>
            <a:ext cx="22621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Catewil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Utltra</a:t>
            </a:r>
            <a:r>
              <a:rPr lang="ru-RU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4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WD</a:t>
            </a:r>
            <a:endParaRPr lang="ru-RU" sz="20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B934791-B2F0-53BC-0A9C-A75D4E2783C0}"/>
                  </a:ext>
                </a:extLst>
              </p:cNvPr>
              <p:cNvSpPr txBox="1"/>
              <p:nvPr/>
            </p:nvSpPr>
            <p:spPr>
              <a:xfrm>
                <a:off x="160791" y="1490504"/>
                <a:ext cx="2906116" cy="45243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1600" dirty="0"/>
                  <a:t>Страна-производитель</a:t>
                </a:r>
                <a:r>
                  <a:rPr lang="en-US" sz="1600" dirty="0"/>
                  <a:t>:</a:t>
                </a:r>
                <a:r>
                  <a:rPr lang="ru-RU" sz="1600" dirty="0"/>
                  <a:t> Россия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Компания</a:t>
                </a:r>
                <a:r>
                  <a:rPr lang="en-US" sz="1600" dirty="0"/>
                  <a:t>: </a:t>
                </a:r>
                <a:r>
                  <a:rPr lang="en-US" sz="1600" dirty="0" err="1"/>
                  <a:t>Catewil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Тип</a:t>
                </a:r>
                <a:r>
                  <a:rPr lang="en-US" sz="1600" dirty="0"/>
                  <a:t>: </a:t>
                </a:r>
                <a:r>
                  <a:rPr lang="ru-RU" sz="1600" dirty="0"/>
                  <a:t>коляска повышенной проходимости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База</a:t>
                </a:r>
                <a:r>
                  <a:rPr lang="en-US" sz="1600" dirty="0"/>
                  <a:t>:</a:t>
                </a:r>
                <a:r>
                  <a:rPr lang="ru-RU" sz="1600" dirty="0"/>
                  <a:t> колесная, полноприводная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Мощность моторов</a:t>
                </a:r>
                <a:r>
                  <a:rPr lang="en-US" sz="1600" dirty="0"/>
                  <a:t>: 450</a:t>
                </a:r>
                <a:r>
                  <a:rPr lang="ru-RU" sz="1600" dirty="0"/>
                  <a:t>Вт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Стабилизация сиденья</a:t>
                </a:r>
                <a:r>
                  <a:rPr lang="en-US" sz="1600" dirty="0"/>
                  <a:t>: </a:t>
                </a:r>
                <a:r>
                  <a:rPr lang="ru-RU" sz="1600" dirty="0"/>
                  <a:t>за счет механических демпферов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 err="1"/>
                  <a:t>Электрорегулировки</a:t>
                </a:r>
                <a:r>
                  <a:rPr lang="ru-RU" sz="1600" dirty="0"/>
                  <a:t> сиденья</a:t>
                </a:r>
                <a:r>
                  <a:rPr lang="en-US" sz="1600" dirty="0"/>
                  <a:t>:</a:t>
                </a:r>
              </a:p>
              <a:p>
                <a:r>
                  <a:rPr lang="ru-RU" sz="1600" dirty="0"/>
                  <a:t>опционально</a:t>
                </a:r>
                <a:r>
                  <a:rPr lang="en-US" sz="1600" dirty="0"/>
                  <a:t>;</a:t>
                </a:r>
                <a:endParaRPr lang="ru-RU" sz="1600" dirty="0"/>
              </a:p>
              <a:p>
                <a:r>
                  <a:rPr lang="ru-RU" sz="1600" dirty="0"/>
                  <a:t>Джойстик</a:t>
                </a:r>
                <a:r>
                  <a:rPr lang="en-US" sz="1600" dirty="0"/>
                  <a:t>:</a:t>
                </a:r>
                <a:r>
                  <a:rPr lang="ru-RU" sz="1600" dirty="0"/>
                  <a:t> английский</a:t>
                </a:r>
                <a:r>
                  <a:rPr lang="en-US" sz="1600" dirty="0"/>
                  <a:t>;</a:t>
                </a:r>
                <a:endParaRPr lang="ru-RU" sz="1600" dirty="0"/>
              </a:p>
              <a:p>
                <a:r>
                  <a:rPr lang="ru-RU" sz="1600" dirty="0"/>
                  <a:t>Максимальная преодолеваемая высота ступеньки</a:t>
                </a:r>
                <a:r>
                  <a:rPr lang="en-US" sz="1600" dirty="0"/>
                  <a:t>/</a:t>
                </a:r>
                <a:r>
                  <a:rPr lang="ru-RU" sz="1600" dirty="0"/>
                  <a:t>бордюра</a:t>
                </a:r>
                <a:r>
                  <a:rPr lang="en-US" sz="1600" dirty="0"/>
                  <a:t>: 10 </a:t>
                </a:r>
                <a:r>
                  <a:rPr lang="ru-RU" sz="1600" dirty="0"/>
                  <a:t>см</a:t>
                </a:r>
                <a:r>
                  <a:rPr lang="en-US" sz="1600" dirty="0"/>
                  <a:t>;</a:t>
                </a:r>
                <a:endParaRPr lang="ru-RU" sz="1600" dirty="0"/>
              </a:p>
              <a:p>
                <a:r>
                  <a:rPr lang="ru-RU" sz="1600" dirty="0"/>
                  <a:t>Максимальный преодолеваемый угол наклона</a:t>
                </a:r>
                <a:r>
                  <a:rPr lang="en-US" sz="1600" dirty="0"/>
                  <a:t>: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15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°</m:t>
                    </m:r>
                  </m:oMath>
                </a14:m>
                <a:endParaRPr lang="ru-RU" sz="1600" dirty="0"/>
              </a:p>
            </p:txBody>
          </p:sp>
        </mc:Choice>
        <mc:Fallback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B934791-B2F0-53BC-0A9C-A75D4E2783C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0791" y="1490504"/>
                <a:ext cx="2906116" cy="4524315"/>
              </a:xfrm>
              <a:prstGeom prst="rect">
                <a:avLst/>
              </a:prstGeom>
              <a:blipFill>
                <a:blip r:embed="rId3"/>
                <a:stretch>
                  <a:fillRect l="-1048" t="-404" r="-629" b="-80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Рисунок 8" descr="Кресло-коляска с электроприводом Observer Проходимец OB-EW-002">
            <a:extLst>
              <a:ext uri="{FF2B5EF4-FFF2-40B4-BE49-F238E27FC236}">
                <a16:creationId xmlns:a16="http://schemas.microsoft.com/office/drawing/2014/main" id="{125B3663-94E9-9DD4-ABFA-F82EA0AE33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9557" y="1653640"/>
            <a:ext cx="3176440" cy="317644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DB45E4A-10D2-D8F7-0560-743461459B4D}"/>
              </a:ext>
            </a:extLst>
          </p:cNvPr>
          <p:cNvSpPr txBox="1"/>
          <p:nvPr/>
        </p:nvSpPr>
        <p:spPr>
          <a:xfrm>
            <a:off x="8897193" y="5177290"/>
            <a:ext cx="26541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Observer </a:t>
            </a:r>
            <a:r>
              <a:rPr lang="ru-RU" sz="2000" dirty="0"/>
              <a:t>Проходимец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F4211761-1521-8C52-A578-8B2A76A791A0}"/>
                  </a:ext>
                </a:extLst>
              </p:cNvPr>
              <p:cNvSpPr txBox="1"/>
              <p:nvPr/>
            </p:nvSpPr>
            <p:spPr>
              <a:xfrm>
                <a:off x="6002874" y="1469957"/>
                <a:ext cx="2807018" cy="52322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1600" dirty="0"/>
                  <a:t>Страна-производитель</a:t>
                </a:r>
                <a:r>
                  <a:rPr lang="en-US" sz="1600" dirty="0"/>
                  <a:t>:</a:t>
                </a:r>
                <a:r>
                  <a:rPr lang="ru-RU" sz="1600" dirty="0"/>
                  <a:t> Россия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Компания</a:t>
                </a:r>
                <a:r>
                  <a:rPr lang="en-US" sz="1600" dirty="0"/>
                  <a:t>: Observer;</a:t>
                </a:r>
              </a:p>
              <a:p>
                <a:r>
                  <a:rPr lang="ru-RU" sz="1600" dirty="0"/>
                  <a:t>Тип</a:t>
                </a:r>
                <a:r>
                  <a:rPr lang="en-US" sz="1600" dirty="0"/>
                  <a:t>: </a:t>
                </a:r>
                <a:r>
                  <a:rPr lang="ru-RU" sz="1600" dirty="0"/>
                  <a:t>коляска повышенной проходимости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База</a:t>
                </a:r>
                <a:r>
                  <a:rPr lang="en-US" sz="1600" dirty="0"/>
                  <a:t>:</a:t>
                </a:r>
                <a:r>
                  <a:rPr lang="ru-RU" sz="1600" dirty="0"/>
                  <a:t> колесная, полноприводная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Мощность моторов</a:t>
                </a:r>
                <a:r>
                  <a:rPr lang="en-US" sz="1600" dirty="0"/>
                  <a:t>: 1300</a:t>
                </a:r>
                <a:r>
                  <a:rPr lang="ru-RU" sz="1600" dirty="0"/>
                  <a:t>Вт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Стабилизация сиденья</a:t>
                </a:r>
                <a:r>
                  <a:rPr lang="en-US" sz="1600" dirty="0"/>
                  <a:t>: </a:t>
                </a:r>
                <a:r>
                  <a:rPr lang="ru-RU" sz="1600" dirty="0"/>
                  <a:t>за счет обработки данных с гироскопа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 err="1"/>
                  <a:t>Электрорегулировки</a:t>
                </a:r>
                <a:r>
                  <a:rPr lang="ru-RU" sz="1600" dirty="0"/>
                  <a:t> сиденья</a:t>
                </a:r>
                <a:r>
                  <a:rPr lang="en-US" sz="1600" dirty="0"/>
                  <a:t>:</a:t>
                </a:r>
              </a:p>
              <a:p>
                <a:r>
                  <a:rPr lang="ru-RU" sz="1600" dirty="0"/>
                  <a:t>опционально</a:t>
                </a:r>
                <a:r>
                  <a:rPr lang="en-US" sz="1600" dirty="0"/>
                  <a:t>;</a:t>
                </a:r>
                <a:endParaRPr lang="ru-RU" sz="1600" dirty="0"/>
              </a:p>
              <a:p>
                <a:r>
                  <a:rPr lang="ru-RU" sz="1600" dirty="0"/>
                  <a:t>Джойстик</a:t>
                </a:r>
                <a:r>
                  <a:rPr lang="en-US" sz="1600" dirty="0"/>
                  <a:t>:</a:t>
                </a:r>
                <a:r>
                  <a:rPr lang="ru-RU" sz="1600" dirty="0"/>
                  <a:t> английский</a:t>
                </a:r>
                <a:r>
                  <a:rPr lang="en-US" sz="1600" dirty="0"/>
                  <a:t>;</a:t>
                </a:r>
                <a:endParaRPr lang="ru-RU" sz="1600" dirty="0"/>
              </a:p>
              <a:p>
                <a:r>
                  <a:rPr lang="ru-RU" sz="1600" dirty="0"/>
                  <a:t>Максимальная преодолеваемая высота ступеньки</a:t>
                </a:r>
                <a:r>
                  <a:rPr lang="en-US" sz="1600" dirty="0"/>
                  <a:t>/</a:t>
                </a:r>
                <a:r>
                  <a:rPr lang="ru-RU" sz="1600" dirty="0"/>
                  <a:t>бордюра</a:t>
                </a:r>
                <a:r>
                  <a:rPr lang="en-US" sz="1600" dirty="0"/>
                  <a:t>: </a:t>
                </a:r>
                <a:r>
                  <a:rPr lang="ru-RU" sz="1600" dirty="0"/>
                  <a:t>15</a:t>
                </a:r>
                <a:r>
                  <a:rPr lang="en-US" sz="1600" dirty="0"/>
                  <a:t> </a:t>
                </a:r>
                <a:r>
                  <a:rPr lang="ru-RU" sz="1600" dirty="0"/>
                  <a:t>см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Максимальный преодолеваемый угол наклона</a:t>
                </a:r>
                <a:r>
                  <a:rPr lang="en-US" sz="1600" dirty="0"/>
                  <a:t>: </a:t>
                </a:r>
                <a14:m>
                  <m:oMath xmlns:m="http://schemas.openxmlformats.org/officeDocument/2006/math">
                    <m:r>
                      <a:rPr lang="en-US" sz="1600" i="1">
                        <a:latin typeface="Cambria Math" panose="02040503050406030204" pitchFamily="18" charset="0"/>
                      </a:rPr>
                      <m:t>4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5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°</m:t>
                    </m:r>
                  </m:oMath>
                </a14:m>
                <a:endParaRPr lang="ru-RU" sz="1600" dirty="0"/>
              </a:p>
              <a:p>
                <a:endParaRPr lang="ru-RU" sz="1400" dirty="0"/>
              </a:p>
            </p:txBody>
          </p:sp>
        </mc:Choice>
        <mc:Fallback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F4211761-1521-8C52-A578-8B2A76A791A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02874" y="1469957"/>
                <a:ext cx="2807018" cy="5232202"/>
              </a:xfrm>
              <a:prstGeom prst="rect">
                <a:avLst/>
              </a:prstGeom>
              <a:blipFill>
                <a:blip r:embed="rId5"/>
                <a:stretch>
                  <a:fillRect l="-1304" t="-350" r="-21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624544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23FEB2-9C77-94AF-E0EC-024444157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16029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/>
              <a:t>Существующие решения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C56CE74-0EDF-2D15-A984-7A8068139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7</a:t>
            </a:fld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BD8439C-F4F6-6C6C-CAFA-0EA4767FD3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3858" y="1551655"/>
            <a:ext cx="3391069" cy="37122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152B300-9C48-CD54-D9C5-A4D1D7C80E80}"/>
              </a:ext>
            </a:extLst>
          </p:cNvPr>
          <p:cNvSpPr txBox="1"/>
          <p:nvPr/>
        </p:nvSpPr>
        <p:spPr>
          <a:xfrm>
            <a:off x="3859901" y="5263869"/>
            <a:ext cx="27391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err="1"/>
              <a:t>Catewil</a:t>
            </a:r>
            <a:r>
              <a:rPr lang="en-US" sz="2000" dirty="0"/>
              <a:t> GTS4</a:t>
            </a:r>
            <a:endParaRPr lang="ru-RU" sz="20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8C82833-000D-A959-748A-C9DC62074C3C}"/>
                  </a:ext>
                </a:extLst>
              </p:cNvPr>
              <p:cNvSpPr txBox="1"/>
              <p:nvPr/>
            </p:nvSpPr>
            <p:spPr>
              <a:xfrm>
                <a:off x="539262" y="1394042"/>
                <a:ext cx="2690602" cy="54784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1600" dirty="0"/>
                  <a:t>Страна-производитель</a:t>
                </a:r>
                <a:r>
                  <a:rPr lang="en-US" sz="1600" dirty="0"/>
                  <a:t>:</a:t>
                </a:r>
                <a:r>
                  <a:rPr lang="ru-RU" sz="1600" dirty="0"/>
                  <a:t> Россия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Компания</a:t>
                </a:r>
                <a:r>
                  <a:rPr lang="en-US" sz="1600" dirty="0"/>
                  <a:t>: </a:t>
                </a:r>
                <a:r>
                  <a:rPr lang="en-US" sz="1600" dirty="0" err="1"/>
                  <a:t>Catewil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Тип</a:t>
                </a:r>
                <a:r>
                  <a:rPr lang="en-US" sz="1600" dirty="0"/>
                  <a:t>: </a:t>
                </a:r>
                <a:r>
                  <a:rPr lang="ru-RU" sz="1600" dirty="0"/>
                  <a:t>коляска</a:t>
                </a:r>
                <a:r>
                  <a:rPr lang="en-US" sz="1600" dirty="0"/>
                  <a:t>-</a:t>
                </a:r>
                <a:r>
                  <a:rPr lang="ru-RU" sz="1600" dirty="0" err="1"/>
                  <a:t>ступенькоход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База</a:t>
                </a:r>
                <a:r>
                  <a:rPr lang="en-US" sz="1600" dirty="0"/>
                  <a:t>:</a:t>
                </a:r>
                <a:r>
                  <a:rPr lang="ru-RU" sz="1600" dirty="0"/>
                  <a:t> смешенная (привод на задние колеса + выдвижное гусеничное шасси)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Мощность моторов</a:t>
                </a:r>
                <a:r>
                  <a:rPr lang="en-US" sz="1600" dirty="0"/>
                  <a:t>: </a:t>
                </a:r>
                <a:r>
                  <a:rPr lang="ru-RU" sz="1600" dirty="0"/>
                  <a:t>450Вт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Стабилизация сиденья</a:t>
                </a:r>
                <a:r>
                  <a:rPr lang="en-US" sz="1600" dirty="0"/>
                  <a:t>: </a:t>
                </a:r>
                <a:r>
                  <a:rPr lang="ru-RU" sz="1600" dirty="0"/>
                  <a:t>за счет механических демпферов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 err="1"/>
                  <a:t>Электрорегулировки</a:t>
                </a:r>
                <a:r>
                  <a:rPr lang="ru-RU" sz="1600" dirty="0"/>
                  <a:t> сиденья</a:t>
                </a:r>
                <a:r>
                  <a:rPr lang="en-US" sz="1600" dirty="0"/>
                  <a:t>:</a:t>
                </a:r>
              </a:p>
              <a:p>
                <a:r>
                  <a:rPr lang="ru-RU" sz="1600" dirty="0"/>
                  <a:t>есть</a:t>
                </a:r>
                <a:r>
                  <a:rPr lang="en-US" sz="1600" dirty="0"/>
                  <a:t>;</a:t>
                </a:r>
                <a:endParaRPr lang="ru-RU" sz="1600" dirty="0"/>
              </a:p>
              <a:p>
                <a:r>
                  <a:rPr lang="ru-RU" sz="1600" dirty="0"/>
                  <a:t>Джойстик</a:t>
                </a:r>
                <a:r>
                  <a:rPr lang="en-US" sz="1600" dirty="0"/>
                  <a:t>:</a:t>
                </a:r>
                <a:r>
                  <a:rPr lang="ru-RU" sz="1600" dirty="0"/>
                  <a:t> английский</a:t>
                </a:r>
                <a:r>
                  <a:rPr lang="en-US" sz="1600" dirty="0"/>
                  <a:t>;</a:t>
                </a:r>
                <a:endParaRPr lang="ru-RU" sz="1600" dirty="0"/>
              </a:p>
              <a:p>
                <a:r>
                  <a:rPr lang="ru-RU" sz="1600" dirty="0"/>
                  <a:t>Максимальная преодолеваемая высота ступеньки</a:t>
                </a:r>
                <a:r>
                  <a:rPr lang="en-US" sz="1600" dirty="0"/>
                  <a:t>/</a:t>
                </a:r>
                <a:r>
                  <a:rPr lang="ru-RU" sz="1600" dirty="0"/>
                  <a:t>бордюра</a:t>
                </a:r>
                <a:r>
                  <a:rPr lang="en-US" sz="1600" dirty="0"/>
                  <a:t>: </a:t>
                </a:r>
                <a:r>
                  <a:rPr lang="ru-RU" sz="1600" dirty="0"/>
                  <a:t>20</a:t>
                </a:r>
                <a:r>
                  <a:rPr lang="en-US" sz="1600" dirty="0"/>
                  <a:t> </a:t>
                </a:r>
                <a:r>
                  <a:rPr lang="ru-RU" sz="1600" dirty="0"/>
                  <a:t>см</a:t>
                </a:r>
                <a:r>
                  <a:rPr lang="en-US" sz="1600" dirty="0"/>
                  <a:t>;</a:t>
                </a:r>
                <a:endParaRPr lang="ru-RU" sz="1600" dirty="0"/>
              </a:p>
              <a:p>
                <a:r>
                  <a:rPr lang="ru-RU" sz="1600" dirty="0"/>
                  <a:t>Максимальный преодолеваемый угол наклона</a:t>
                </a:r>
                <a:r>
                  <a:rPr lang="en-US" sz="1600" dirty="0"/>
                  <a:t>: </a:t>
                </a:r>
                <a14:m>
                  <m:oMath xmlns:m="http://schemas.openxmlformats.org/officeDocument/2006/math">
                    <m:r>
                      <a:rPr lang="en-US" sz="1600" i="1">
                        <a:latin typeface="Cambria Math" panose="02040503050406030204" pitchFamily="18" charset="0"/>
                      </a:rPr>
                      <m:t>4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°</m:t>
                    </m:r>
                  </m:oMath>
                </a14:m>
                <a:endParaRPr lang="ru-RU" sz="1600" dirty="0"/>
              </a:p>
              <a:p>
                <a:endParaRPr lang="ru-RU" sz="1400" dirty="0"/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8C82833-000D-A959-748A-C9DC62074C3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262" y="1394042"/>
                <a:ext cx="2690602" cy="5478423"/>
              </a:xfrm>
              <a:prstGeom prst="rect">
                <a:avLst/>
              </a:prstGeom>
              <a:blipFill>
                <a:blip r:embed="rId3"/>
                <a:stretch>
                  <a:fillRect l="-1131" t="-334" r="-135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F35D319-3523-DCEB-C5E8-B5AA57E21F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58565" y="1690688"/>
            <a:ext cx="3156720" cy="3180663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DBD1AA4D-1B3D-2E06-A2A6-AD221A1C16EB}"/>
                  </a:ext>
                </a:extLst>
              </p:cNvPr>
              <p:cNvSpPr txBox="1"/>
              <p:nvPr/>
            </p:nvSpPr>
            <p:spPr>
              <a:xfrm>
                <a:off x="6599055" y="1024709"/>
                <a:ext cx="2690602" cy="62170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1600" dirty="0"/>
                  <a:t>Страна-производитель</a:t>
                </a:r>
                <a:r>
                  <a:rPr lang="en-US" sz="1600" dirty="0"/>
                  <a:t>:</a:t>
                </a:r>
                <a:r>
                  <a:rPr lang="ru-RU" sz="1600" dirty="0"/>
                  <a:t> Германия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Компания</a:t>
                </a:r>
                <a:r>
                  <a:rPr lang="en-US" sz="1600" dirty="0"/>
                  <a:t>: Otto bork;</a:t>
                </a:r>
              </a:p>
              <a:p>
                <a:r>
                  <a:rPr lang="ru-RU" sz="1600" dirty="0"/>
                  <a:t>Тип</a:t>
                </a:r>
                <a:r>
                  <a:rPr lang="en-US" sz="1600" dirty="0"/>
                  <a:t>: </a:t>
                </a:r>
                <a:r>
                  <a:rPr lang="ru-RU" sz="1600" dirty="0"/>
                  <a:t>коляска повышенной проходимости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База</a:t>
                </a:r>
                <a:r>
                  <a:rPr lang="en-US" sz="1600" dirty="0"/>
                  <a:t>:</a:t>
                </a:r>
                <a:r>
                  <a:rPr lang="ru-RU" sz="1600" dirty="0"/>
                  <a:t> колесная, полноприводная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Мощность моторов</a:t>
                </a:r>
                <a:r>
                  <a:rPr lang="en-US" sz="1600" dirty="0"/>
                  <a:t>: </a:t>
                </a:r>
                <a:r>
                  <a:rPr lang="ru-RU" sz="1600" dirty="0"/>
                  <a:t>450Вт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Стабилизация сиденья</a:t>
                </a:r>
                <a:r>
                  <a:rPr lang="en-US" sz="1600" dirty="0"/>
                  <a:t>: </a:t>
                </a:r>
                <a:r>
                  <a:rPr lang="ru-RU" sz="1600" dirty="0"/>
                  <a:t>за счет механических демпферов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 err="1"/>
                  <a:t>Электрорегулировки</a:t>
                </a:r>
                <a:r>
                  <a:rPr lang="ru-RU" sz="1600" dirty="0"/>
                  <a:t> сиденья</a:t>
                </a:r>
                <a:r>
                  <a:rPr lang="en-US" sz="1600" dirty="0"/>
                  <a:t>:</a:t>
                </a:r>
              </a:p>
              <a:p>
                <a:r>
                  <a:rPr lang="ru-RU" sz="1600" dirty="0"/>
                  <a:t>продвинутая система</a:t>
                </a:r>
                <a:r>
                  <a:rPr lang="en-US" sz="1600" dirty="0"/>
                  <a:t>;</a:t>
                </a:r>
                <a:endParaRPr lang="ru-RU" sz="1600" dirty="0"/>
              </a:p>
              <a:p>
                <a:r>
                  <a:rPr lang="ru-RU" sz="1600" dirty="0"/>
                  <a:t>Джойстик</a:t>
                </a:r>
                <a:r>
                  <a:rPr lang="en-US" sz="1600" dirty="0"/>
                  <a:t>:</a:t>
                </a:r>
                <a:r>
                  <a:rPr lang="ru-RU" sz="1600" dirty="0"/>
                  <a:t> немецкий, разработан в самой компании </a:t>
                </a:r>
                <a:r>
                  <a:rPr lang="en-US" sz="1600" dirty="0"/>
                  <a:t>Otto bork;</a:t>
                </a:r>
                <a:endParaRPr lang="ru-RU" sz="1600" dirty="0"/>
              </a:p>
              <a:p>
                <a:r>
                  <a:rPr lang="ru-RU" sz="1600" dirty="0"/>
                  <a:t>Максимальная преодолеваемая высота ступеньки</a:t>
                </a:r>
                <a:r>
                  <a:rPr lang="en-US" sz="1600" dirty="0"/>
                  <a:t>/</a:t>
                </a:r>
                <a:r>
                  <a:rPr lang="ru-RU" sz="1600" dirty="0"/>
                  <a:t>бордюра</a:t>
                </a:r>
                <a:r>
                  <a:rPr lang="en-US" sz="1600" dirty="0"/>
                  <a:t>: </a:t>
                </a:r>
                <a:r>
                  <a:rPr lang="ru-RU" sz="1600" dirty="0"/>
                  <a:t>7-8</a:t>
                </a:r>
                <a:r>
                  <a:rPr lang="en-US" sz="1600" dirty="0"/>
                  <a:t> </a:t>
                </a:r>
                <a:r>
                  <a:rPr lang="ru-RU" sz="1600" dirty="0"/>
                  <a:t>см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Максимальный преодолеваемый угол наклона</a:t>
                </a:r>
                <a:r>
                  <a:rPr lang="en-US" sz="1600" dirty="0"/>
                  <a:t>: </a:t>
                </a:r>
                <a14:m>
                  <m:oMath xmlns:m="http://schemas.openxmlformats.org/officeDocument/2006/math">
                    <m:r>
                      <a:rPr lang="en-US" sz="1600" i="1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7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°</m:t>
                    </m:r>
                  </m:oMath>
                </a14:m>
                <a:endParaRPr lang="ru-RU" sz="1600" dirty="0"/>
              </a:p>
              <a:p>
                <a:endParaRPr lang="ru-RU" sz="1600" dirty="0"/>
              </a:p>
              <a:p>
                <a:endParaRPr lang="ru-RU" sz="1400" dirty="0"/>
              </a:p>
            </p:txBody>
          </p:sp>
        </mc:Choice>
        <mc:Fallback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DBD1AA4D-1B3D-2E06-A2A6-AD221A1C16E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99055" y="1024709"/>
                <a:ext cx="2690602" cy="6217087"/>
              </a:xfrm>
              <a:prstGeom prst="rect">
                <a:avLst/>
              </a:prstGeom>
              <a:blipFill>
                <a:blip r:embed="rId5"/>
                <a:stretch>
                  <a:fillRect l="-1361" t="-29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C28CF7E8-0DA0-69F2-6211-D6A8884A3EDD}"/>
              </a:ext>
            </a:extLst>
          </p:cNvPr>
          <p:cNvSpPr txBox="1"/>
          <p:nvPr/>
        </p:nvSpPr>
        <p:spPr>
          <a:xfrm>
            <a:off x="9509139" y="5163230"/>
            <a:ext cx="22367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Otto bork C1000 DS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4374696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7CDA49-A809-27F5-3857-164D61F602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49629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/>
              <a:t>Существующие решения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62BD295-E6AA-8BB1-8944-CFA2A2E3B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8</a:t>
            </a:fld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8107508-CFB9-BE7F-8E50-6D57D84BA2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577" t="8698" r="577"/>
          <a:stretch/>
        </p:blipFill>
        <p:spPr bwMode="auto">
          <a:xfrm>
            <a:off x="3135323" y="1872397"/>
            <a:ext cx="2824579" cy="302198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381F65C-21D7-D0F6-C1FB-6AD28C1D46B8}"/>
                  </a:ext>
                </a:extLst>
              </p:cNvPr>
              <p:cNvSpPr txBox="1"/>
              <p:nvPr/>
            </p:nvSpPr>
            <p:spPr>
              <a:xfrm>
                <a:off x="667111" y="773712"/>
                <a:ext cx="2690602" cy="62170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1600" dirty="0"/>
                  <a:t>Страна-производитель</a:t>
                </a:r>
                <a:r>
                  <a:rPr lang="en-US" sz="1600" dirty="0"/>
                  <a:t>:</a:t>
                </a:r>
                <a:r>
                  <a:rPr lang="ru-RU" sz="1600" dirty="0"/>
                  <a:t> Германия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Компания</a:t>
                </a:r>
                <a:r>
                  <a:rPr lang="en-US" sz="1600" dirty="0"/>
                  <a:t>: Otto bork;</a:t>
                </a:r>
              </a:p>
              <a:p>
                <a:r>
                  <a:rPr lang="ru-RU" sz="1600" dirty="0"/>
                  <a:t>Тип</a:t>
                </a:r>
                <a:r>
                  <a:rPr lang="en-US" sz="1600" dirty="0"/>
                  <a:t>: </a:t>
                </a:r>
                <a:r>
                  <a:rPr lang="ru-RU" sz="1600" dirty="0"/>
                  <a:t>коляска повышенной проходимости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База</a:t>
                </a:r>
                <a:r>
                  <a:rPr lang="en-US" sz="1600" dirty="0"/>
                  <a:t>:</a:t>
                </a:r>
                <a:r>
                  <a:rPr lang="ru-RU" sz="1600" dirty="0"/>
                  <a:t> колесная, полноприводная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Мощность моторов</a:t>
                </a:r>
                <a:r>
                  <a:rPr lang="en-US" sz="1600" dirty="0"/>
                  <a:t>: 5</a:t>
                </a:r>
                <a:r>
                  <a:rPr lang="ru-RU" sz="1600" dirty="0"/>
                  <a:t>50Вт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Стабилизация сиденья</a:t>
                </a:r>
                <a:r>
                  <a:rPr lang="en-US" sz="1600" dirty="0"/>
                  <a:t>: </a:t>
                </a:r>
                <a:r>
                  <a:rPr lang="ru-RU" sz="1600" dirty="0"/>
                  <a:t>за счет механических демпферов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 err="1"/>
                  <a:t>Электрорегулировки</a:t>
                </a:r>
                <a:r>
                  <a:rPr lang="ru-RU" sz="1600" dirty="0"/>
                  <a:t> сиденья</a:t>
                </a:r>
                <a:r>
                  <a:rPr lang="en-US" sz="1600" dirty="0"/>
                  <a:t>:</a:t>
                </a:r>
              </a:p>
              <a:p>
                <a:r>
                  <a:rPr lang="ru-RU" sz="1600" dirty="0"/>
                  <a:t>продвинутая система</a:t>
                </a:r>
                <a:r>
                  <a:rPr lang="en-US" sz="1600" dirty="0"/>
                  <a:t>;</a:t>
                </a:r>
                <a:endParaRPr lang="ru-RU" sz="1600" dirty="0"/>
              </a:p>
              <a:p>
                <a:r>
                  <a:rPr lang="ru-RU" sz="1600" dirty="0"/>
                  <a:t>Джойстик</a:t>
                </a:r>
                <a:r>
                  <a:rPr lang="en-US" sz="1600" dirty="0"/>
                  <a:t>:</a:t>
                </a:r>
                <a:r>
                  <a:rPr lang="ru-RU" sz="1600" dirty="0"/>
                  <a:t> немецкий, разработан в самой компании </a:t>
                </a:r>
                <a:r>
                  <a:rPr lang="en-US" sz="1600" dirty="0"/>
                  <a:t>Otto bork;</a:t>
                </a:r>
                <a:endParaRPr lang="ru-RU" sz="1600" dirty="0"/>
              </a:p>
              <a:p>
                <a:r>
                  <a:rPr lang="ru-RU" sz="1600" dirty="0"/>
                  <a:t>Максимальная преодолеваемая высота ступеньки</a:t>
                </a:r>
                <a:r>
                  <a:rPr lang="en-US" sz="1600" dirty="0"/>
                  <a:t>/</a:t>
                </a:r>
                <a:r>
                  <a:rPr lang="ru-RU" sz="1600" dirty="0"/>
                  <a:t>бордюра</a:t>
                </a:r>
                <a:r>
                  <a:rPr lang="en-US" sz="1600" dirty="0"/>
                  <a:t>: </a:t>
                </a:r>
                <a:r>
                  <a:rPr lang="ru-RU" sz="1600" dirty="0"/>
                  <a:t>7-8</a:t>
                </a:r>
                <a:r>
                  <a:rPr lang="en-US" sz="1600" dirty="0"/>
                  <a:t> </a:t>
                </a:r>
                <a:r>
                  <a:rPr lang="ru-RU" sz="1600" dirty="0"/>
                  <a:t>см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Максимальный преодолеваемый угол наклона</a:t>
                </a:r>
                <a:r>
                  <a:rPr lang="en-US" sz="1600" dirty="0"/>
                  <a:t>: </a:t>
                </a:r>
                <a14:m>
                  <m:oMath xmlns:m="http://schemas.openxmlformats.org/officeDocument/2006/math">
                    <m:r>
                      <a:rPr lang="en-US" sz="1600" i="1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°</m:t>
                    </m:r>
                  </m:oMath>
                </a14:m>
                <a:endParaRPr lang="ru-RU" sz="1600" dirty="0"/>
              </a:p>
              <a:p>
                <a:endParaRPr lang="ru-RU" sz="1600" dirty="0"/>
              </a:p>
              <a:p>
                <a:endParaRPr lang="ru-RU" sz="1400" dirty="0"/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381F65C-21D7-D0F6-C1FB-6AD28C1D46B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7111" y="773712"/>
                <a:ext cx="2690602" cy="6217087"/>
              </a:xfrm>
              <a:prstGeom prst="rect">
                <a:avLst/>
              </a:prstGeom>
              <a:blipFill>
                <a:blip r:embed="rId3"/>
                <a:stretch>
                  <a:fillRect l="-1131" t="-29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4E0EA09-E70E-5610-B3DF-E71D7ECAD3C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52043" y="2228180"/>
            <a:ext cx="2958957" cy="2958957"/>
          </a:xfrm>
          <a:prstGeom prst="rect">
            <a:avLst/>
          </a:prstGeom>
          <a:noFill/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4C983FD6-1AD4-42C4-B941-3EE7E5447BC5}"/>
                  </a:ext>
                </a:extLst>
              </p:cNvPr>
              <p:cNvSpPr txBox="1"/>
              <p:nvPr/>
            </p:nvSpPr>
            <p:spPr>
              <a:xfrm>
                <a:off x="6694143" y="845336"/>
                <a:ext cx="2690602" cy="57246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1600" dirty="0"/>
                  <a:t>Страна-производитель</a:t>
                </a:r>
                <a:r>
                  <a:rPr lang="en-US" sz="1600" dirty="0"/>
                  <a:t>:</a:t>
                </a:r>
                <a:r>
                  <a:rPr lang="ru-RU" sz="1600" dirty="0"/>
                  <a:t> Китай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Компания</a:t>
                </a:r>
                <a:r>
                  <a:rPr lang="en-US" sz="1600" dirty="0"/>
                  <a:t>: </a:t>
                </a:r>
                <a:r>
                  <a:rPr lang="en-US" sz="1600" dirty="0" err="1"/>
                  <a:t>Ortonika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Тип</a:t>
                </a:r>
                <a:r>
                  <a:rPr lang="en-US" sz="1600" dirty="0"/>
                  <a:t>: </a:t>
                </a:r>
                <a:r>
                  <a:rPr lang="ru-RU" sz="1600" dirty="0"/>
                  <a:t>коляска повышенной проходимости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База</a:t>
                </a:r>
                <a:r>
                  <a:rPr lang="en-US" sz="1600" dirty="0"/>
                  <a:t>:</a:t>
                </a:r>
                <a:r>
                  <a:rPr lang="ru-RU" sz="1600" dirty="0"/>
                  <a:t> колесная, заднеприводная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Мощность моторов</a:t>
                </a:r>
                <a:r>
                  <a:rPr lang="en-US" sz="1600" dirty="0"/>
                  <a:t>: </a:t>
                </a:r>
                <a:r>
                  <a:rPr lang="ru-RU" sz="1600" dirty="0"/>
                  <a:t>450Вт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Стабилизация сиденья</a:t>
                </a:r>
                <a:r>
                  <a:rPr lang="en-US" sz="1600" dirty="0"/>
                  <a:t>: </a:t>
                </a:r>
                <a:r>
                  <a:rPr lang="ru-RU" sz="1600" dirty="0"/>
                  <a:t>за счет механических демпферов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 err="1"/>
                  <a:t>Электрорегулировки</a:t>
                </a:r>
                <a:r>
                  <a:rPr lang="ru-RU" sz="1600" dirty="0"/>
                  <a:t> сиденья</a:t>
                </a:r>
                <a:r>
                  <a:rPr lang="en-US" sz="1600" dirty="0"/>
                  <a:t>:</a:t>
                </a:r>
              </a:p>
              <a:p>
                <a:r>
                  <a:rPr lang="ru-RU" sz="1600" dirty="0"/>
                  <a:t>нет</a:t>
                </a:r>
                <a:r>
                  <a:rPr lang="en-US" sz="1600" dirty="0"/>
                  <a:t>;</a:t>
                </a:r>
                <a:endParaRPr lang="ru-RU" sz="1600" dirty="0"/>
              </a:p>
              <a:p>
                <a:r>
                  <a:rPr lang="ru-RU" sz="1600" dirty="0"/>
                  <a:t>Джойстик</a:t>
                </a:r>
                <a:r>
                  <a:rPr lang="en-US" sz="1600" dirty="0"/>
                  <a:t>:</a:t>
                </a:r>
                <a:r>
                  <a:rPr lang="ru-RU" sz="1600" dirty="0"/>
                  <a:t> английский</a:t>
                </a:r>
                <a:r>
                  <a:rPr lang="en-US" sz="1600" dirty="0"/>
                  <a:t>;</a:t>
                </a:r>
                <a:endParaRPr lang="ru-RU" sz="1600" dirty="0"/>
              </a:p>
              <a:p>
                <a:r>
                  <a:rPr lang="ru-RU" sz="1600" dirty="0"/>
                  <a:t>Максимальная преодолеваемая высота ступеньки</a:t>
                </a:r>
                <a:r>
                  <a:rPr lang="en-US" sz="1600" dirty="0"/>
                  <a:t>/</a:t>
                </a:r>
                <a:r>
                  <a:rPr lang="ru-RU" sz="1600" dirty="0"/>
                  <a:t>бордюра</a:t>
                </a:r>
                <a:r>
                  <a:rPr lang="en-US" sz="1600" dirty="0"/>
                  <a:t>: </a:t>
                </a:r>
                <a:r>
                  <a:rPr lang="ru-RU" sz="1600" dirty="0"/>
                  <a:t>10</a:t>
                </a:r>
                <a:r>
                  <a:rPr lang="en-US" sz="1600" dirty="0"/>
                  <a:t> </a:t>
                </a:r>
                <a:r>
                  <a:rPr lang="ru-RU" sz="1600" dirty="0"/>
                  <a:t>см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Максимальный преодолеваемый угол наклона</a:t>
                </a:r>
                <a:r>
                  <a:rPr lang="en-US" sz="1600" dirty="0"/>
                  <a:t>: </a:t>
                </a:r>
                <a14:m>
                  <m:oMath xmlns:m="http://schemas.openxmlformats.org/officeDocument/2006/math">
                    <m:r>
                      <a:rPr lang="en-US" sz="1600" i="1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5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°</m:t>
                    </m:r>
                  </m:oMath>
                </a14:m>
                <a:endParaRPr lang="ru-RU" sz="1600" dirty="0"/>
              </a:p>
              <a:p>
                <a:endParaRPr lang="ru-RU" sz="1600" dirty="0"/>
              </a:p>
              <a:p>
                <a:endParaRPr lang="ru-RU" sz="1400" dirty="0"/>
              </a:p>
            </p:txBody>
          </p:sp>
        </mc:Choice>
        <mc:Fallback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4C983FD6-1AD4-42C4-B941-3EE7E5447BC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4143" y="845336"/>
                <a:ext cx="2690602" cy="5724644"/>
              </a:xfrm>
              <a:prstGeom prst="rect">
                <a:avLst/>
              </a:prstGeom>
              <a:blipFill>
                <a:blip r:embed="rId5"/>
                <a:stretch>
                  <a:fillRect l="-1134" t="-31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01AA843C-27B0-9F77-7354-74371C93AC31}"/>
              </a:ext>
            </a:extLst>
          </p:cNvPr>
          <p:cNvSpPr txBox="1"/>
          <p:nvPr/>
        </p:nvSpPr>
        <p:spPr>
          <a:xfrm>
            <a:off x="3657979" y="5050225"/>
            <a:ext cx="19784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Ottobock</a:t>
            </a:r>
            <a:r>
              <a:rPr lang="ru-RU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RU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juvo</a:t>
            </a:r>
            <a:r>
              <a:rPr lang="ru-RU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b5</a:t>
            </a:r>
            <a:endParaRPr lang="ru-RU" sz="2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1D29DBB-4A5A-4EE3-8459-BB7C5FCC3C09}"/>
              </a:ext>
            </a:extLst>
          </p:cNvPr>
          <p:cNvSpPr txBox="1"/>
          <p:nvPr/>
        </p:nvSpPr>
        <p:spPr>
          <a:xfrm>
            <a:off x="9160184" y="5065614"/>
            <a:ext cx="24721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Pulse</a:t>
            </a:r>
            <a:r>
              <a:rPr lang="ru-RU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270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14516713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F47FE5-E69A-B88E-D3C7-9681036E90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421815" cy="942977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/>
              <a:t>Сравнение основных параметров существующих решений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78C2796-C448-1EA7-563F-60B79110C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9</a:t>
            </a:fld>
            <a:endParaRPr lang="ru-RU"/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5" name="Таблица 4">
                <a:extLst>
                  <a:ext uri="{FF2B5EF4-FFF2-40B4-BE49-F238E27FC236}">
                    <a16:creationId xmlns:a16="http://schemas.microsoft.com/office/drawing/2014/main" id="{BBD27208-0195-FEE2-E9F0-D5959B19DFF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281010878"/>
                  </p:ext>
                </p:extLst>
              </p:nvPr>
            </p:nvGraphicFramePr>
            <p:xfrm>
              <a:off x="838200" y="1212608"/>
              <a:ext cx="10187871" cy="5878012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2229631">
                      <a:extLst>
                        <a:ext uri="{9D8B030D-6E8A-4147-A177-3AD203B41FA5}">
                          <a16:colId xmlns:a16="http://schemas.microsoft.com/office/drawing/2014/main" val="1157996081"/>
                        </a:ext>
                      </a:extLst>
                    </a:gridCol>
                    <a:gridCol w="1306587">
                      <a:extLst>
                        <a:ext uri="{9D8B030D-6E8A-4147-A177-3AD203B41FA5}">
                          <a16:colId xmlns:a16="http://schemas.microsoft.com/office/drawing/2014/main" val="2381408098"/>
                        </a:ext>
                      </a:extLst>
                    </a:gridCol>
                    <a:gridCol w="1521303">
                      <a:extLst>
                        <a:ext uri="{9D8B030D-6E8A-4147-A177-3AD203B41FA5}">
                          <a16:colId xmlns:a16="http://schemas.microsoft.com/office/drawing/2014/main" val="486372625"/>
                        </a:ext>
                      </a:extLst>
                    </a:gridCol>
                    <a:gridCol w="1112655">
                      <a:extLst>
                        <a:ext uri="{9D8B030D-6E8A-4147-A177-3AD203B41FA5}">
                          <a16:colId xmlns:a16="http://schemas.microsoft.com/office/drawing/2014/main" val="2673989750"/>
                        </a:ext>
                      </a:extLst>
                    </a:gridCol>
                    <a:gridCol w="1363508">
                      <a:extLst>
                        <a:ext uri="{9D8B030D-6E8A-4147-A177-3AD203B41FA5}">
                          <a16:colId xmlns:a16="http://schemas.microsoft.com/office/drawing/2014/main" val="4092701245"/>
                        </a:ext>
                      </a:extLst>
                    </a:gridCol>
                    <a:gridCol w="1355416">
                      <a:extLst>
                        <a:ext uri="{9D8B030D-6E8A-4147-A177-3AD203B41FA5}">
                          <a16:colId xmlns:a16="http://schemas.microsoft.com/office/drawing/2014/main" val="3173952442"/>
                        </a:ext>
                      </a:extLst>
                    </a:gridCol>
                    <a:gridCol w="1298771">
                      <a:extLst>
                        <a:ext uri="{9D8B030D-6E8A-4147-A177-3AD203B41FA5}">
                          <a16:colId xmlns:a16="http://schemas.microsoft.com/office/drawing/2014/main" val="3238359360"/>
                        </a:ext>
                      </a:extLst>
                    </a:gridCol>
                  </a:tblGrid>
                  <a:tr h="503324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Параметр</a:t>
                          </a:r>
                          <a:r>
                            <a:rPr lang="en-US" sz="1400" dirty="0"/>
                            <a:t>/</a:t>
                          </a:r>
                          <a:r>
                            <a:rPr lang="ru-RU" sz="1400" dirty="0"/>
                            <a:t>Название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Ultra 4WD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Проходимец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GTS4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С1000 </a:t>
                          </a:r>
                          <a:r>
                            <a:rPr lang="en-US" sz="1400" dirty="0"/>
                            <a:t>DS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 err="1"/>
                            <a:t>Juvo</a:t>
                          </a:r>
                          <a:r>
                            <a:rPr lang="en-US" sz="1400" dirty="0"/>
                            <a:t> B5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Pulse 270</a:t>
                          </a:r>
                          <a:endParaRPr lang="ru-RU" sz="1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36055957"/>
                      </a:ext>
                    </a:extLst>
                  </a:tr>
                  <a:tr h="291608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Страна-производитель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Россия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Россия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Россия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Германия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Германия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Китай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814128075"/>
                      </a:ext>
                    </a:extLst>
                  </a:tr>
                  <a:tr h="291608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Год начала производства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ru-RU" sz="1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900407070"/>
                      </a:ext>
                    </a:extLst>
                  </a:tr>
                  <a:tr h="291608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Компания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 err="1"/>
                            <a:t>Catewil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Observer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 err="1"/>
                            <a:t>Catewil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 err="1"/>
                            <a:t>Ottobork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 err="1"/>
                            <a:t>Ottobork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 err="1"/>
                            <a:t>Ortonica</a:t>
                          </a:r>
                          <a:endParaRPr lang="ru-RU" sz="1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276399345"/>
                      </a:ext>
                    </a:extLst>
                  </a:tr>
                  <a:tr h="903162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Тип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Коляска повышенной проходимости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400" dirty="0"/>
                            <a:t>Коляска повышенной проходимости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 err="1"/>
                            <a:t>Ступенькоход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400" dirty="0"/>
                            <a:t>Коляска повышенной проходимости</a:t>
                          </a:r>
                        </a:p>
                        <a:p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400" dirty="0"/>
                            <a:t>Коляска повышенной проходимости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400" dirty="0"/>
                            <a:t>Коляска повышенной проходимости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46958380"/>
                      </a:ext>
                    </a:extLst>
                  </a:tr>
                  <a:tr h="291342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База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Колесная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Колесная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Смешенная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Колесная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Колесная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Колесная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654504223"/>
                      </a:ext>
                    </a:extLst>
                  </a:tr>
                  <a:tr h="291608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Мощность моторов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450 Вт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1300 Вт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450 Вт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450 Вт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550 Вт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450 Вт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7023256"/>
                      </a:ext>
                    </a:extLst>
                  </a:tr>
                  <a:tr h="719034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Наличие </a:t>
                          </a:r>
                          <a:r>
                            <a:rPr lang="ru-RU" sz="1400" dirty="0" err="1"/>
                            <a:t>электрорегулировок</a:t>
                          </a:r>
                          <a:r>
                            <a:rPr lang="ru-RU" sz="1400" dirty="0"/>
                            <a:t> сиденья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Опционально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Опционально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Есть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Есть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Есть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Нет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87859870"/>
                      </a:ext>
                    </a:extLst>
                  </a:tr>
                  <a:tr h="291608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Джойстик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Английский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Английский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Английский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Германский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Германский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Английский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60862664"/>
                      </a:ext>
                    </a:extLst>
                  </a:tr>
                  <a:tr h="934744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Максимальная преодолеваемая высота ступеньки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10 см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15 см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20 см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7-8 см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7-8 см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10 см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38732319"/>
                      </a:ext>
                    </a:extLst>
                  </a:tr>
                  <a:tr h="934744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Максимальный преодолеваемый угол наклона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15</m:t>
                                </m:r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°</m:t>
                                </m:r>
                              </m:oMath>
                            </m:oMathPara>
                          </a14:m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45</m:t>
                                </m:r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°</m:t>
                                </m:r>
                              </m:oMath>
                            </m:oMathPara>
                          </a14:m>
                          <a:endParaRPr lang="ru-RU" sz="1400" dirty="0"/>
                        </a:p>
                        <a:p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40</m:t>
                                </m:r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°</m:t>
                                </m:r>
                              </m:oMath>
                            </m:oMathPara>
                          </a14:m>
                          <a:endParaRPr lang="ru-RU" sz="1400" dirty="0"/>
                        </a:p>
                        <a:p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17</m:t>
                                </m:r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°</m:t>
                                </m:r>
                              </m:oMath>
                            </m:oMathPara>
                          </a14:m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10</m:t>
                                </m:r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°</m:t>
                                </m:r>
                              </m:oMath>
                            </m:oMathPara>
                          </a14:m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15</m:t>
                                </m:r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°</m:t>
                                </m:r>
                              </m:oMath>
                            </m:oMathPara>
                          </a14:m>
                          <a:endParaRPr lang="ru-RU" sz="1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712532281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5" name="Таблица 4">
                <a:extLst>
                  <a:ext uri="{FF2B5EF4-FFF2-40B4-BE49-F238E27FC236}">
                    <a16:creationId xmlns:a16="http://schemas.microsoft.com/office/drawing/2014/main" id="{BBD27208-0195-FEE2-E9F0-D5959B19DFF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281010878"/>
                  </p:ext>
                </p:extLst>
              </p:nvPr>
            </p:nvGraphicFramePr>
            <p:xfrm>
              <a:off x="838200" y="1212608"/>
              <a:ext cx="10187871" cy="5878012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2229631">
                      <a:extLst>
                        <a:ext uri="{9D8B030D-6E8A-4147-A177-3AD203B41FA5}">
                          <a16:colId xmlns:a16="http://schemas.microsoft.com/office/drawing/2014/main" val="1157996081"/>
                        </a:ext>
                      </a:extLst>
                    </a:gridCol>
                    <a:gridCol w="1306587">
                      <a:extLst>
                        <a:ext uri="{9D8B030D-6E8A-4147-A177-3AD203B41FA5}">
                          <a16:colId xmlns:a16="http://schemas.microsoft.com/office/drawing/2014/main" val="2381408098"/>
                        </a:ext>
                      </a:extLst>
                    </a:gridCol>
                    <a:gridCol w="1521303">
                      <a:extLst>
                        <a:ext uri="{9D8B030D-6E8A-4147-A177-3AD203B41FA5}">
                          <a16:colId xmlns:a16="http://schemas.microsoft.com/office/drawing/2014/main" val="486372625"/>
                        </a:ext>
                      </a:extLst>
                    </a:gridCol>
                    <a:gridCol w="1112655">
                      <a:extLst>
                        <a:ext uri="{9D8B030D-6E8A-4147-A177-3AD203B41FA5}">
                          <a16:colId xmlns:a16="http://schemas.microsoft.com/office/drawing/2014/main" val="2673989750"/>
                        </a:ext>
                      </a:extLst>
                    </a:gridCol>
                    <a:gridCol w="1363508">
                      <a:extLst>
                        <a:ext uri="{9D8B030D-6E8A-4147-A177-3AD203B41FA5}">
                          <a16:colId xmlns:a16="http://schemas.microsoft.com/office/drawing/2014/main" val="4092701245"/>
                        </a:ext>
                      </a:extLst>
                    </a:gridCol>
                    <a:gridCol w="1355416">
                      <a:extLst>
                        <a:ext uri="{9D8B030D-6E8A-4147-A177-3AD203B41FA5}">
                          <a16:colId xmlns:a16="http://schemas.microsoft.com/office/drawing/2014/main" val="3173952442"/>
                        </a:ext>
                      </a:extLst>
                    </a:gridCol>
                    <a:gridCol w="1298771">
                      <a:extLst>
                        <a:ext uri="{9D8B030D-6E8A-4147-A177-3AD203B41FA5}">
                          <a16:colId xmlns:a16="http://schemas.microsoft.com/office/drawing/2014/main" val="3238359360"/>
                        </a:ext>
                      </a:extLst>
                    </a:gridCol>
                  </a:tblGrid>
                  <a:tr h="503324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Параметр</a:t>
                          </a:r>
                          <a:r>
                            <a:rPr lang="en-US" sz="1400" dirty="0"/>
                            <a:t>/</a:t>
                          </a:r>
                          <a:r>
                            <a:rPr lang="ru-RU" sz="1400" dirty="0"/>
                            <a:t>Название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Ultra 4WD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Проходимец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GTS4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С1000 </a:t>
                          </a:r>
                          <a:r>
                            <a:rPr lang="en-US" sz="1400" dirty="0"/>
                            <a:t>DS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 err="1"/>
                            <a:t>Juvo</a:t>
                          </a:r>
                          <a:r>
                            <a:rPr lang="en-US" sz="1400" dirty="0"/>
                            <a:t> B5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Pulse 270</a:t>
                          </a:r>
                          <a:endParaRPr lang="ru-RU" sz="1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36055957"/>
                      </a:ext>
                    </a:extLst>
                  </a:tr>
                  <a:tr h="304800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Страна-производитель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Россия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Россия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Россия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Германия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Германия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Китай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814128075"/>
                      </a:ext>
                    </a:extLst>
                  </a:tr>
                  <a:tr h="304800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Год начала производства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ru-RU" sz="1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900407070"/>
                      </a:ext>
                    </a:extLst>
                  </a:tr>
                  <a:tr h="304800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Компания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 err="1"/>
                            <a:t>Catewil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Observer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 err="1"/>
                            <a:t>Catewil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 err="1"/>
                            <a:t>Ottobork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 err="1"/>
                            <a:t>Ottobork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 err="1"/>
                            <a:t>Ortonica</a:t>
                          </a:r>
                          <a:endParaRPr lang="ru-RU" sz="1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276399345"/>
                      </a:ext>
                    </a:extLst>
                  </a:tr>
                  <a:tr h="944880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Тип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Коляска повышенной проходимости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400" dirty="0"/>
                            <a:t>Коляска повышенной проходимости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 err="1"/>
                            <a:t>Ступенькоход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400" dirty="0"/>
                            <a:t>Коляска повышенной проходимости</a:t>
                          </a:r>
                        </a:p>
                        <a:p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400" dirty="0"/>
                            <a:t>Коляска повышенной проходимости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400" dirty="0"/>
                            <a:t>Коляска повышенной проходимости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46958380"/>
                      </a:ext>
                    </a:extLst>
                  </a:tr>
                  <a:tr h="304800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База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Колесная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Колесная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Смешенная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Колесная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Колесная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Колесная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654504223"/>
                      </a:ext>
                    </a:extLst>
                  </a:tr>
                  <a:tr h="304800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Мощность моторов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450 Вт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1300 Вт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450 Вт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450 Вт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550 Вт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450 Вт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7023256"/>
                      </a:ext>
                    </a:extLst>
                  </a:tr>
                  <a:tr h="731520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Наличие </a:t>
                          </a:r>
                          <a:r>
                            <a:rPr lang="ru-RU" sz="1400" dirty="0" err="1"/>
                            <a:t>электрорегулировок</a:t>
                          </a:r>
                          <a:r>
                            <a:rPr lang="ru-RU" sz="1400" dirty="0"/>
                            <a:t> сиденья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Опционально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Опционально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Есть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Есть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Есть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Нет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87859870"/>
                      </a:ext>
                    </a:extLst>
                  </a:tr>
                  <a:tr h="304800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Джойстик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Английский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Английский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Английский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Германский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Германский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Английский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60862664"/>
                      </a:ext>
                    </a:extLst>
                  </a:tr>
                  <a:tr h="934744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Максимальная преодолеваемая высота ступеньки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10 см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15 см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20 см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7-8 см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7-8 см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10 см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38732319"/>
                      </a:ext>
                    </a:extLst>
                  </a:tr>
                  <a:tr h="934744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Максимальный преодолеваемый угол наклона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blipFill>
                          <a:blip r:embed="rId2"/>
                          <a:stretch>
                            <a:fillRect l="-171495" t="-527922" r="-511215" b="-129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blipFill>
                          <a:blip r:embed="rId2"/>
                          <a:stretch>
                            <a:fillRect l="-232400" t="-527922" r="-337600" b="-129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blipFill>
                          <a:blip r:embed="rId2"/>
                          <a:stretch>
                            <a:fillRect l="-454098" t="-527922" r="-361202" b="-129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blipFill>
                          <a:blip r:embed="rId2"/>
                          <a:stretch>
                            <a:fillRect l="-454709" t="-527922" r="-196413" b="-129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blipFill>
                          <a:blip r:embed="rId2"/>
                          <a:stretch>
                            <a:fillRect l="-554709" t="-527922" r="-96413" b="-129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blipFill>
                          <a:blip r:embed="rId2"/>
                          <a:stretch>
                            <a:fillRect l="-685446" t="-527922" r="-939" b="-129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712532281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4255553815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439</TotalTime>
  <Words>944</Words>
  <Application>Microsoft Office PowerPoint</Application>
  <PresentationFormat>Широкоэкранный</PresentationFormat>
  <Paragraphs>197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Cambria Math</vt:lpstr>
      <vt:lpstr>Times New Roman</vt:lpstr>
      <vt:lpstr>Тема Office</vt:lpstr>
      <vt:lpstr>Комплексная система управления движения инвалидной коляски </vt:lpstr>
      <vt:lpstr>Актуальность</vt:lpstr>
      <vt:lpstr>Актуальность</vt:lpstr>
      <vt:lpstr>Классификация устройств для преодоления препятствий</vt:lpstr>
      <vt:lpstr>Типовые проблемы</vt:lpstr>
      <vt:lpstr>Существующие решения</vt:lpstr>
      <vt:lpstr>Существующие решения</vt:lpstr>
      <vt:lpstr>Существующие решения</vt:lpstr>
      <vt:lpstr>Сравнение основных параметров существующих решений</vt:lpstr>
      <vt:lpstr>Обоснование проекта</vt:lpstr>
      <vt:lpstr>Идея проекта</vt:lpstr>
      <vt:lpstr>Цели и задачи проекта</vt:lpstr>
      <vt:lpstr>Основные пункты из технического задания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Комплексная система управления движения инвалидной коляски </dc:title>
  <dc:creator>Дмитрий Калашников</dc:creator>
  <cp:lastModifiedBy>Дмитрий Калашников</cp:lastModifiedBy>
  <cp:revision>31</cp:revision>
  <dcterms:created xsi:type="dcterms:W3CDTF">2023-10-19T08:59:10Z</dcterms:created>
  <dcterms:modified xsi:type="dcterms:W3CDTF">2023-11-27T08:24:11Z</dcterms:modified>
</cp:coreProperties>
</file>

<file path=docProps/thumbnail.jpeg>
</file>